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1390650"/>
            <a:ext cx="80010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0077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《1921》电影观后感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571500" y="213360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50"/>
              </a:lnSpc>
              <a:buNone/>
            </a:pPr>
            <a:endParaRPr lang="en-US" sz="2250" dirty="0"/>
          </a:p>
        </p:txBody>
      </p:sp>
      <p:sp>
        <p:nvSpPr>
          <p:cNvPr id="5" name="Shape 2"/>
          <p:cNvSpPr/>
          <p:nvPr/>
        </p:nvSpPr>
        <p:spPr>
          <a:xfrm>
            <a:off x="4269581" y="2867025"/>
            <a:ext cx="604838" cy="114300"/>
          </a:xfrm>
          <a:prstGeom prst="rect">
            <a:avLst/>
          </a:prstGeom>
          <a:solidFill>
            <a:srgbClr val="00773D"/>
          </a:solidFill>
          <a:ln/>
        </p:spPr>
      </p:sp>
      <p:sp>
        <p:nvSpPr>
          <p:cNvPr id="6" name="Text 3"/>
          <p:cNvSpPr/>
          <p:nvPr/>
        </p:nvSpPr>
        <p:spPr>
          <a:xfrm>
            <a:off x="571500" y="3314700"/>
            <a:ext cx="80010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25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汇报人：某某某</a:t>
            </a:r>
            <a:endParaRPr lang="en-US" sz="1200" dirty="0"/>
          </a:p>
          <a:p>
            <a:pPr algn="ctr" indent="0" marL="0">
              <a:lnSpc>
                <a:spcPts val="1725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汇报日期：XXXX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295275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" y="3433763"/>
            <a:ext cx="185737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content</a:t>
            </a:r>
            <a:endParaRPr lang="en-US" sz="3750" dirty="0"/>
          </a:p>
        </p:txBody>
      </p:sp>
      <p:sp>
        <p:nvSpPr>
          <p:cNvPr id="5" name="Text 2"/>
          <p:cNvSpPr/>
          <p:nvPr/>
        </p:nvSpPr>
        <p:spPr>
          <a:xfrm>
            <a:off x="571500" y="4176713"/>
            <a:ext cx="1809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目录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3524250" y="988219"/>
            <a:ext cx="35242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1875" b="1" dirty="0">
                <a:solidFill>
                  <a:srgbClr val="0077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875" dirty="0"/>
          </a:p>
        </p:txBody>
      </p:sp>
      <p:sp>
        <p:nvSpPr>
          <p:cNvPr id="7" name="Text 4"/>
          <p:cNvSpPr/>
          <p:nvPr/>
        </p:nvSpPr>
        <p:spPr>
          <a:xfrm>
            <a:off x="3990975" y="1059656"/>
            <a:ext cx="45815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B1F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电影《1921》简介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990975" y="1307306"/>
            <a:ext cx="45815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3524250" y="1616869"/>
            <a:ext cx="35242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1875" b="1" dirty="0">
                <a:solidFill>
                  <a:srgbClr val="0077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875" dirty="0"/>
          </a:p>
        </p:txBody>
      </p:sp>
      <p:sp>
        <p:nvSpPr>
          <p:cNvPr id="10" name="Text 7"/>
          <p:cNvSpPr/>
          <p:nvPr/>
        </p:nvSpPr>
        <p:spPr>
          <a:xfrm>
            <a:off x="3990975" y="1688306"/>
            <a:ext cx="45815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B1F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电影的艺术特色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990975" y="1935956"/>
            <a:ext cx="45815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3524250" y="2245519"/>
            <a:ext cx="35242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1875" b="1" dirty="0">
                <a:solidFill>
                  <a:srgbClr val="0077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875" dirty="0"/>
          </a:p>
        </p:txBody>
      </p:sp>
      <p:sp>
        <p:nvSpPr>
          <p:cNvPr id="13" name="Text 10"/>
          <p:cNvSpPr/>
          <p:nvPr/>
        </p:nvSpPr>
        <p:spPr>
          <a:xfrm>
            <a:off x="3990975" y="2316956"/>
            <a:ext cx="45815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B1F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电影的思想内涵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990975" y="2564606"/>
            <a:ext cx="45815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3524250" y="2874169"/>
            <a:ext cx="35242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1875" b="1" dirty="0">
                <a:solidFill>
                  <a:srgbClr val="0077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875" dirty="0"/>
          </a:p>
        </p:txBody>
      </p:sp>
      <p:sp>
        <p:nvSpPr>
          <p:cNvPr id="16" name="Text 13"/>
          <p:cNvSpPr/>
          <p:nvPr/>
        </p:nvSpPr>
        <p:spPr>
          <a:xfrm>
            <a:off x="3990975" y="2945606"/>
            <a:ext cx="45815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B1F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观后感与思考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90975" y="3193256"/>
            <a:ext cx="45815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3524250" y="3502819"/>
            <a:ext cx="35242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1875" b="1" dirty="0">
                <a:solidFill>
                  <a:srgbClr val="0077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875" dirty="0"/>
          </a:p>
        </p:txBody>
      </p:sp>
      <p:sp>
        <p:nvSpPr>
          <p:cNvPr id="19" name="Text 16"/>
          <p:cNvSpPr/>
          <p:nvPr/>
        </p:nvSpPr>
        <p:spPr>
          <a:xfrm>
            <a:off x="3990975" y="3574256"/>
            <a:ext cx="45815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B1F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结语：总结与展望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3990975" y="3821906"/>
            <a:ext cx="45815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3314700"/>
            <a:ext cx="4762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电影《1921》简介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571500" y="4157662"/>
            <a:ext cx="4762500" cy="14288"/>
          </a:xfrm>
          <a:prstGeom prst="rect">
            <a:avLst/>
          </a:prstGeom>
          <a:solidFill>
            <a:srgbClr val="333333">
              <a:alpha val="3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71500" y="4362450"/>
            <a:ext cx="4762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419725" y="3009900"/>
            <a:ext cx="3729038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500"/>
              </a:lnSpc>
              <a:buNone/>
            </a:pPr>
            <a:r>
              <a:rPr lang="en-US" sz="22500" b="1" dirty="0">
                <a:solidFill>
                  <a:srgbClr val="00773D">
                    <a:alpha val="5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2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571" b="3571"/>
          <a:stretch/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时代背景与社会状况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20395" b="20395"/>
          <a:stretch/>
        </p:blipFill>
        <p:spPr>
          <a:xfrm>
            <a:off x="571500" y="1428750"/>
            <a:ext cx="2413000" cy="14287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71500" y="3048000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内外交困的中国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571500" y="3295650"/>
            <a:ext cx="24130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1921年的中国，面临帝国主义压迫与国内封建势力的双重挑战，社会动荡，人民生活困苦，亟需新力量引领变革。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20395" b="20395"/>
          <a:stretch/>
        </p:blipFill>
        <p:spPr>
          <a:xfrm>
            <a:off x="3365500" y="1428750"/>
            <a:ext cx="2413000" cy="14287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365500" y="3048000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思想觉醒的浪潮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3365500" y="3295650"/>
            <a:ext cx="24130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五四运动后，马克思主义广泛传播，先进知识分子寻求救国新路，为共产主义思潮在中国的兴起奠定基础。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20395" b="20395"/>
          <a:stretch/>
        </p:blipFill>
        <p:spPr>
          <a:xfrm>
            <a:off x="6159500" y="1428750"/>
            <a:ext cx="2413000" cy="142875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159500" y="3048000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共产党的孕育土壤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6159500" y="3295650"/>
            <a:ext cx="24130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动荡的社会环境与思想觉醒，为共产党的成立创造了有利条件，一批知识分子开始筹备建立新的政党。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25805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14567" r="14567" t="0" b="0"/>
          <a:stretch/>
        </p:blipFill>
        <p:spPr>
          <a:xfrm>
            <a:off x="0" y="0"/>
            <a:ext cx="9144000" cy="72580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主要人物与历史贡献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81000" y="1428750"/>
            <a:ext cx="8382000" cy="56388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72" y="3590925"/>
            <a:ext cx="476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781050" y="5076825"/>
            <a:ext cx="902494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陈独秀与李大钊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81050" y="5581650"/>
            <a:ext cx="902494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作为党的创始人，传播马克思主义，为党的早期建设和理论发展做出重大贡献。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1934766" y="4448175"/>
            <a:ext cx="476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1721644" y="1885950"/>
            <a:ext cx="902494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毛泽东与李达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721644" y="2390775"/>
            <a:ext cx="902494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通过革命热情和实际行动，共同推动党的成立与发展。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2875359" y="3595688"/>
            <a:ext cx="476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2662238" y="5081588"/>
            <a:ext cx="902494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李达的作用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2662238" y="5372100"/>
            <a:ext cx="902494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在一大会议筹备中发挥了关键作用，确保会议顺利进行。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3815953" y="4448175"/>
            <a:ext cx="476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3602831" y="1676400"/>
            <a:ext cx="902494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共产主义思潮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3602831" y="2181225"/>
            <a:ext cx="902494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他们的思想和行动为共产主义思潮在中国的兴起奠定了基础。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4756547" y="3590925"/>
            <a:ext cx="476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4543425" y="5076825"/>
            <a:ext cx="902494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青年一代的担当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4543425" y="5581650"/>
            <a:ext cx="902494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展现了青年一代的担当与使命，为党注入了新的活力。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5697141" y="4448175"/>
            <a:ext cx="476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19"/>
          <p:cNvSpPr/>
          <p:nvPr/>
        </p:nvSpPr>
        <p:spPr>
          <a:xfrm>
            <a:off x="5484019" y="1676400"/>
            <a:ext cx="902494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党的早期建设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5484019" y="2181225"/>
            <a:ext cx="902494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陈独秀与李大钊为党的早期建设提供了理论指导和支持。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6637734" y="3590925"/>
            <a:ext cx="476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1500" dirty="0"/>
          </a:p>
        </p:txBody>
      </p:sp>
      <p:sp>
        <p:nvSpPr>
          <p:cNvPr id="26" name="Text 22"/>
          <p:cNvSpPr/>
          <p:nvPr/>
        </p:nvSpPr>
        <p:spPr>
          <a:xfrm>
            <a:off x="6424613" y="5076825"/>
            <a:ext cx="902494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革命的实际行动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6424613" y="5581650"/>
            <a:ext cx="902494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毛泽东与李达通过实际行动推动党的成立与发展。</a:t>
            </a:r>
            <a:endParaRPr lang="en-US" sz="1050" dirty="0"/>
          </a:p>
        </p:txBody>
      </p:sp>
      <p:sp>
        <p:nvSpPr>
          <p:cNvPr id="28" name="Text 24"/>
          <p:cNvSpPr/>
          <p:nvPr/>
        </p:nvSpPr>
        <p:spPr>
          <a:xfrm>
            <a:off x="7578328" y="4448175"/>
            <a:ext cx="476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</a:t>
            </a:r>
            <a:endParaRPr lang="en-US" sz="1500" dirty="0"/>
          </a:p>
        </p:txBody>
      </p:sp>
      <p:sp>
        <p:nvSpPr>
          <p:cNvPr id="29" name="Text 25"/>
          <p:cNvSpPr/>
          <p:nvPr/>
        </p:nvSpPr>
        <p:spPr>
          <a:xfrm>
            <a:off x="7365206" y="1466850"/>
            <a:ext cx="902494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会议筹备工作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7365206" y="1971675"/>
            <a:ext cx="902494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李达在一大会议的筹备工作中发挥了重要作用，确保会议的成功召开。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91515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12810" r="12810" t="0" b="0"/>
          <a:stretch/>
        </p:blipFill>
        <p:spPr>
          <a:xfrm>
            <a:off x="0" y="0"/>
            <a:ext cx="9144000" cy="69151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剧情概述与历史意义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81000" y="1428750"/>
            <a:ext cx="8382000" cy="52959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49176" y="5519738"/>
            <a:ext cx="13335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热血青年聚集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549176" y="5810250"/>
            <a:ext cx="13335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1921年7月23日，有志青年克服重重困难在上海集结，展现了坚定的信念。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549176" y="4238625"/>
            <a:ext cx="13335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召开中共一大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549176" y="4529138"/>
            <a:ext cx="13335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青年们在上海召开了中国共产党第一次全国代表大会，标志着党的成立。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549176" y="2957513"/>
            <a:ext cx="13335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确立党的纲领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549176" y="3248025"/>
            <a:ext cx="13335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会议中明确了党的基本方针和行动纲领，为后续工作奠定了基础。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549176" y="1676400"/>
            <a:ext cx="13335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选举领导机构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49176" y="1966913"/>
            <a:ext cx="13335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选举产生党的领导机构，确保了党的组织结构稳定和决策的有效性。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7261324" y="5519738"/>
            <a:ext cx="13335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指明革命方向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7261324" y="5810250"/>
            <a:ext cx="1333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大会明确了革命的方向，为中国革命指明了前进的道路。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7261324" y="4238625"/>
            <a:ext cx="13335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展现革命精神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7261324" y="4529138"/>
            <a:ext cx="13335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与会者表现出顽强的毅力和不屈不挠的精神，对后人产生了深远的影响。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7261324" y="2957513"/>
            <a:ext cx="13335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开启新篇章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7261324" y="3248025"/>
            <a:ext cx="13335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中共一大的召开标志着中国革命进入了一个全新的阶段，具有重要的历史意义。</a:t>
            </a:r>
            <a:endParaRPr lang="en-US" sz="1050" dirty="0"/>
          </a:p>
        </p:txBody>
      </p:sp>
      <p:sp>
        <p:nvSpPr>
          <p:cNvPr id="21" name="Text 17"/>
          <p:cNvSpPr/>
          <p:nvPr/>
        </p:nvSpPr>
        <p:spPr>
          <a:xfrm>
            <a:off x="7261324" y="1676400"/>
            <a:ext cx="13335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影响中国历史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7261324" y="1966913"/>
            <a:ext cx="13335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这次会议对中国的历史进程产生了深远的影响，开启了中国革命的新篇章。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3314700"/>
            <a:ext cx="4762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电影的艺术特色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571500" y="4157662"/>
            <a:ext cx="4762500" cy="14288"/>
          </a:xfrm>
          <a:prstGeom prst="rect">
            <a:avLst/>
          </a:prstGeom>
          <a:solidFill>
            <a:srgbClr val="333333">
              <a:alpha val="3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71500" y="4362450"/>
            <a:ext cx="4762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419725" y="3009900"/>
            <a:ext cx="3729038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500"/>
              </a:lnSpc>
              <a:buNone/>
            </a:pPr>
            <a:r>
              <a:rPr lang="en-US" sz="22500" b="1" dirty="0">
                <a:solidFill>
                  <a:srgbClr val="00773D">
                    <a:alpha val="5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2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571" b="3571"/>
          <a:stretch/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叙事手法的独特魅力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00050" y="2019300"/>
            <a:ext cx="2781151" cy="23383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52475" y="2800350"/>
            <a:ext cx="2076301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横截面视角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752475" y="3090863"/>
            <a:ext cx="2076301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电影采用独特横截面视角，聚焦1921年前后的关键历史瞬间，细腻叙事结合宏大背景，展现时代脉搏与人物精神。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181201" y="2019300"/>
            <a:ext cx="2781151" cy="233838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533626" y="2869406"/>
            <a:ext cx="2076301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多线叙事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3533626" y="3159919"/>
            <a:ext cx="2076301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多线交织，会议筹备、国际代表参与及外部威胁并行，增强戏剧张力，凸显革命先驱的智慧与勇气。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5962352" y="2019300"/>
            <a:ext cx="2781151" cy="233838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314777" y="2800350"/>
            <a:ext cx="2076301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历史与个人融合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6314777" y="3090863"/>
            <a:ext cx="2076301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叙事手法巧妙融合历史大事与个人故事，使观众既能领略历史全貌，又能感知人物情感，增强共情体验。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571" b="3571"/>
          <a:stretch/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人物塑造的深度与广度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81000" y="1428750"/>
            <a:ext cx="8382000" cy="43053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66863" y="3390900"/>
            <a:ext cx="1295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700"/>
              </a:lnSpc>
              <a:buNone/>
            </a:pPr>
            <a:r>
              <a:rPr lang="en-US" sz="165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电影人物塑造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3967163" y="1609725"/>
            <a:ext cx="11811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青年代表形象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5605463" y="1466850"/>
            <a:ext cx="23050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平均年龄28岁，充满活力与激情。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5605463" y="1828800"/>
            <a:ext cx="23050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细腻的镜头与演技，展现担当与使命。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3967163" y="2333625"/>
            <a:ext cx="11811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主要角色特点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5605463" y="2190750"/>
            <a:ext cx="190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毛泽东：豪迈坚定，个性鲜明。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5605463" y="2552700"/>
            <a:ext cx="190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李达：执着热情，个性独特。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3967163" y="3057525"/>
            <a:ext cx="11811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历史人物再现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5605463" y="2914650"/>
            <a:ext cx="24384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陈独秀：展现思想贡献，挖掘精神风貌。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5605463" y="3276600"/>
            <a:ext cx="24384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李大钊：增强历史真实感与情感共鸣。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3967163" y="3781425"/>
            <a:ext cx="11811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多线叙事手法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5605463" y="3638550"/>
            <a:ext cx="25717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展现人物间复杂关系与互动。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5605463" y="4000500"/>
            <a:ext cx="25717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李达与王会悟的协作，与国际代表的交流。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3967163" y="4505325"/>
            <a:ext cx="11811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角色立体丰满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5605463" y="4362450"/>
            <a:ext cx="190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通过语言和动作展现独特个性。</a:t>
            </a:r>
            <a:endParaRPr lang="en-US" sz="1050" dirty="0"/>
          </a:p>
        </p:txBody>
      </p:sp>
      <p:sp>
        <p:nvSpPr>
          <p:cNvPr id="21" name="Text 17"/>
          <p:cNvSpPr/>
          <p:nvPr/>
        </p:nvSpPr>
        <p:spPr>
          <a:xfrm>
            <a:off x="5605463" y="4724400"/>
            <a:ext cx="190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感染力强，使角色更加立体。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3967163" y="5229225"/>
            <a:ext cx="11811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故事层次丰富</a:t>
            </a:r>
            <a:endParaRPr lang="en-US" sz="1500" dirty="0"/>
          </a:p>
        </p:txBody>
      </p:sp>
      <p:sp>
        <p:nvSpPr>
          <p:cNvPr id="23" name="Text 19"/>
          <p:cNvSpPr/>
          <p:nvPr/>
        </p:nvSpPr>
        <p:spPr>
          <a:xfrm>
            <a:off x="5605463" y="5086350"/>
            <a:ext cx="190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多线叙事手法丰富了故事层次。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5605463" y="5448300"/>
            <a:ext cx="190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人物深度得到进一步提升。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571" b="3571"/>
          <a:stretch/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视觉呈现的历史真实感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71500" y="2000250"/>
            <a:ext cx="2413000" cy="2143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0077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71500" y="2328863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场景还原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71500" y="2576513"/>
            <a:ext cx="24130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电影精心复刻1921年的上海，从石库门到法租界，每一处细节都力求与历史吻合，营造沉浸式观影体验。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3365500" y="2000250"/>
            <a:ext cx="2413000" cy="2143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0077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365500" y="2328863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道具考究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3365500" y="2576513"/>
            <a:ext cx="24130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会议室内桌椅、花瓶等道具精心挑选，与历史记载相符，增强影片的历史质感与真实度。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159500" y="2000250"/>
            <a:ext cx="2413000" cy="2143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0077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159500" y="2328863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视觉效果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159500" y="2576513"/>
            <a:ext cx="24130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通过高水准的视觉效果，电影让观众仿佛穿越回那个时代，亲历中国共产党成立的历史瞬间。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3314700"/>
            <a:ext cx="4762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电影的思想内涵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571500" y="4157662"/>
            <a:ext cx="4762500" cy="14288"/>
          </a:xfrm>
          <a:prstGeom prst="rect">
            <a:avLst/>
          </a:prstGeom>
          <a:solidFill>
            <a:srgbClr val="333333">
              <a:alpha val="3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71500" y="4362450"/>
            <a:ext cx="4762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419725" y="3009900"/>
            <a:ext cx="3729038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500"/>
              </a:lnSpc>
              <a:buNone/>
            </a:pPr>
            <a:r>
              <a:rPr lang="en-US" sz="22500" b="1" dirty="0">
                <a:solidFill>
                  <a:srgbClr val="00773D">
                    <a:alpha val="5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2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rcRect l="12500" r="12500" t="0" b="0"/>
          <a:stretch/>
        </p:blipFill>
        <p:spPr>
          <a:xfrm>
            <a:off x="5286375" y="0"/>
            <a:ext cx="3857625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1500" y="285750"/>
            <a:ext cx="40386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革命精神的传承与启示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571500" y="742950"/>
            <a:ext cx="40386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1273969" y="1333500"/>
            <a:ext cx="476250" cy="47625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71500" y="1924050"/>
            <a:ext cx="1881187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坚定信念的力量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571500" y="2171700"/>
            <a:ext cx="1881187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革命先辈们在动荡时代中，坚守共产主义信仰，矢志不渝地奋斗，展示了信念支撑下的强大精神力量。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3536156" y="1333500"/>
            <a:ext cx="476250" cy="47625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833688" y="1924050"/>
            <a:ext cx="1881187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勇于担当的责任感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2833688" y="2171700"/>
            <a:ext cx="1881187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面对国家危难，革命先辈挺身而出，承担起历史重任，体现了中国共产党人的高尚品质和历史使命。</a:t>
            </a:r>
            <a:endParaRPr lang="en-US" sz="10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1273969" y="3200400"/>
            <a:ext cx="476250" cy="47625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71500" y="3790950"/>
            <a:ext cx="1881187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时代责任与青年使命</a:t>
            </a:r>
            <a:endParaRPr lang="en-US" sz="1200" dirty="0"/>
          </a:p>
        </p:txBody>
      </p:sp>
      <p:sp>
        <p:nvSpPr>
          <p:cNvPr id="15" name="Text 8"/>
          <p:cNvSpPr/>
          <p:nvPr/>
        </p:nvSpPr>
        <p:spPr>
          <a:xfrm>
            <a:off x="571500" y="4038600"/>
            <a:ext cx="1881187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电影启示我们，每个时代都有其历史使命，当代青年应继承革命精神，为实现中国梦贡献力量。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爱国情怀的激发与升华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81000" y="1428750"/>
            <a:ext cx="8382000" cy="298132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66888" y="1514475"/>
            <a:ext cx="266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1085850" y="1905000"/>
            <a:ext cx="1628775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再现建党历程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085850" y="2195513"/>
            <a:ext cx="162877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电影《1921》生动再现了中国共产党成立的伟大历程。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3548062" y="1514475"/>
            <a:ext cx="266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2867025" y="1905000"/>
            <a:ext cx="1628775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激发民族自豪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867025" y="2195513"/>
            <a:ext cx="162877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影片激发了观众强烈的民族自豪感和对革命先辈的崇高敬意。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5329238" y="1514475"/>
            <a:ext cx="266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4648200" y="1905000"/>
            <a:ext cx="1628775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展现人民智慧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648200" y="2195513"/>
            <a:ext cx="16287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展现了中国人民在黑暗中探索光明的坚韧与智慧。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7110413" y="1514475"/>
            <a:ext cx="266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6429375" y="1905000"/>
            <a:ext cx="1628775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促进爱国情感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6429375" y="2195513"/>
            <a:ext cx="1628775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影片中的感人场景和深刻主题，促使观众反思个人与国家的关系，深化了对祖国的热爱。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143625" y="3195638"/>
            <a:ext cx="266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4648200" y="3586163"/>
            <a:ext cx="325755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激励贡献力量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4648200" y="3876675"/>
            <a:ext cx="32575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激励每个人为国家的繁荣富强贡献力量。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2733675" y="3195638"/>
            <a:ext cx="266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19"/>
          <p:cNvSpPr/>
          <p:nvPr/>
        </p:nvSpPr>
        <p:spPr>
          <a:xfrm>
            <a:off x="1238250" y="3586163"/>
            <a:ext cx="325755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唤起历史使命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1238250" y="3876675"/>
            <a:ext cx="32575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唤起了观众对自身历史使命的认识，鼓励大家为实现中华民族伟大复兴而不懈奋斗。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571" b="3571"/>
          <a:stretch/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历史使命的思考与担当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00050" y="1447800"/>
            <a:ext cx="2085975" cy="254793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52475" y="2228850"/>
            <a:ext cx="1381125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时代责任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752475" y="2519363"/>
            <a:ext cx="1381125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《1921》启示我们，每个时代都有其历史使命。在新时代，实现中华民族伟大复兴是我们共同的责任。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2486025" y="1447800"/>
            <a:ext cx="2085975" cy="254793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838450" y="2228850"/>
            <a:ext cx="1381125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青年使命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2838450" y="2519363"/>
            <a:ext cx="1381125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电影中的青年代表激励当代青年，要继承革命精神，树立远大理想，为国家发展贡献力量。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4572000" y="1447800"/>
            <a:ext cx="2085975" cy="254793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924425" y="2228850"/>
            <a:ext cx="1381125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历史经验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4924425" y="2519363"/>
            <a:ext cx="1381125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中国共产党的成立是历史的选择，其领导下的奋斗历程为国家现代化建设奠定了基础。</a:t>
            </a:r>
            <a:endParaRPr lang="en-US" sz="10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657975" y="1447800"/>
            <a:ext cx="2085975" cy="254793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010400" y="2228850"/>
            <a:ext cx="1381125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未来展望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7010400" y="2519363"/>
            <a:ext cx="1381125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在党的领导下，我们有信心实现中国梦，让中国在世界舞台上更加璀璨。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3314700"/>
            <a:ext cx="4762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观后感与思考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571500" y="4157662"/>
            <a:ext cx="4762500" cy="14288"/>
          </a:xfrm>
          <a:prstGeom prst="rect">
            <a:avLst/>
          </a:prstGeom>
          <a:solidFill>
            <a:srgbClr val="333333">
              <a:alpha val="3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71500" y="4362450"/>
            <a:ext cx="4762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419725" y="3009900"/>
            <a:ext cx="3729038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500"/>
              </a:lnSpc>
              <a:buNone/>
            </a:pPr>
            <a:r>
              <a:rPr lang="en-US" sz="22500" b="1" dirty="0">
                <a:solidFill>
                  <a:srgbClr val="00773D">
                    <a:alpha val="5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2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个人感悟与情感共鸣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71500" y="2000250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情感触动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71500" y="2247900"/>
            <a:ext cx="24130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电影《1921》中革命先辈的坚定信念与无私奉献，深深触动心灵，激发了对历史的敬畏与对理想的追求。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3365500" y="2000250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历史共鸣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365500" y="2247900"/>
            <a:ext cx="24130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穿越时空，与先辈们共历风雨，感受到那段激情燃烧的岁月，历史的厚重与革命的激情在心中回响。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159500" y="2000250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精神启迪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159500" y="2247900"/>
            <a:ext cx="24130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革命精神的内涵与伟大意义在观影中得以深刻理解，激励着我们在新时代继续前行，为国家的繁荣贡献力量。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571" b="3571"/>
          <a:stretch/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对当代青年的启示与责任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81000" y="1428750"/>
            <a:ext cx="8382000" cy="40005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47775" y="3238500"/>
            <a:ext cx="15049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700"/>
              </a:lnSpc>
              <a:buNone/>
            </a:pPr>
            <a:r>
              <a:rPr lang="en-US" sz="165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青年责任与精神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3857625" y="1609725"/>
            <a:ext cx="9239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坚定信念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5238750" y="1466850"/>
            <a:ext cx="31051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革命先辈的坚定信念是战胜困难的精神动力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5238750" y="1828800"/>
            <a:ext cx="31051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当代青年应树立远大理想，将个人梦想融入国家发展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3857625" y="2438400"/>
            <a:ext cx="9239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不畏艰难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5238750" y="2190750"/>
            <a:ext cx="32575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学习先辈不畏艰难、勇于拼搏的精神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5238750" y="2552700"/>
            <a:ext cx="32575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面对挑战保持坚韧不拔，为实现个人目标和国家繁荣贡献力量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3857625" y="3267075"/>
            <a:ext cx="9239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实现梦想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5238750" y="3124200"/>
            <a:ext cx="190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为实现中国梦不懈奋斗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5238750" y="3486150"/>
            <a:ext cx="190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为国家发展和社会进步积极进取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3857625" y="4095750"/>
            <a:ext cx="9239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1AB7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铭记历史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5238750" y="3848100"/>
            <a:ext cx="32575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作为国家未来，青年肩负着实现中华民族伟大复兴的责任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5238750" y="4419600"/>
            <a:ext cx="32575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应铭记历史，不忘初心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3857625" y="4924425"/>
            <a:ext cx="9239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6CC2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贡献青春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5238750" y="4781550"/>
            <a:ext cx="2171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为实现个人目标和国家繁荣贡献力量</a:t>
            </a:r>
            <a:endParaRPr lang="en-US" sz="1050" dirty="0"/>
          </a:p>
        </p:txBody>
      </p:sp>
      <p:sp>
        <p:nvSpPr>
          <p:cNvPr id="21" name="Text 17"/>
          <p:cNvSpPr/>
          <p:nvPr/>
        </p:nvSpPr>
        <p:spPr>
          <a:xfrm>
            <a:off x="5238750" y="5143500"/>
            <a:ext cx="2171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为国家发展和社会进步积极进取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10225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4160" r="4160" t="0" b="0"/>
          <a:stretch/>
        </p:blipFill>
        <p:spPr>
          <a:xfrm>
            <a:off x="0" y="0"/>
            <a:ext cx="9144000" cy="561022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rcRect l="15620" r="15620" t="0" b="0"/>
          <a:stretch/>
        </p:blipFill>
        <p:spPr>
          <a:xfrm>
            <a:off x="5286375" y="0"/>
            <a:ext cx="3857625" cy="56102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1500" y="285750"/>
            <a:ext cx="40386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对国家发展的思考与展望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571500" y="742950"/>
            <a:ext cx="40386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00050" y="1162050"/>
            <a:ext cx="4105275" cy="14097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800225" y="1369219"/>
            <a:ext cx="2505075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历史经验的启示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1800225" y="1659731"/>
            <a:ext cx="250507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中国共产党成立的历史经验告诉我们，只有坚定信念，勇于担当，才能克服一切困难，实现国家的繁荣富强。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400050" y="2571750"/>
            <a:ext cx="4105275" cy="141446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800225" y="2676525"/>
            <a:ext cx="2505075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新时代的责任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1800225" y="2967038"/>
            <a:ext cx="2505075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在新时代，我们肩负着实现中华民族伟大复兴的历史重任，必须坚持党的领导，走中国特色社会主义道路，全面深化改革，推动高质量发展。</a:t>
            </a:r>
            <a:endParaRPr lang="en-US" sz="10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400050" y="3986213"/>
            <a:ext cx="4105275" cy="141446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800225" y="4090988"/>
            <a:ext cx="2505075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未来的憧憬</a:t>
            </a:r>
            <a:endParaRPr lang="en-US" sz="1200" dirty="0"/>
          </a:p>
        </p:txBody>
      </p:sp>
      <p:sp>
        <p:nvSpPr>
          <p:cNvPr id="15" name="Text 8"/>
          <p:cNvSpPr/>
          <p:nvPr/>
        </p:nvSpPr>
        <p:spPr>
          <a:xfrm>
            <a:off x="1800225" y="4381500"/>
            <a:ext cx="2505075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展望未来，我们充满信心，相信在中国共产党的领导下，中华民族伟大复兴的中国梦一定能够实现，中国将在世界舞台上展现出更加璀璨的光芒。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3314700"/>
            <a:ext cx="4762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结语：总结与展望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571500" y="4157662"/>
            <a:ext cx="4762500" cy="14288"/>
          </a:xfrm>
          <a:prstGeom prst="rect">
            <a:avLst/>
          </a:prstGeom>
          <a:solidFill>
            <a:srgbClr val="333333">
              <a:alpha val="3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71500" y="4362450"/>
            <a:ext cx="4762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419725" y="3009900"/>
            <a:ext cx="3729038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500"/>
              </a:lnSpc>
              <a:buNone/>
            </a:pPr>
            <a:r>
              <a:rPr lang="en-US" sz="22500" b="1" dirty="0">
                <a:solidFill>
                  <a:srgbClr val="00773D">
                    <a:alpha val="5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2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电影的价值与观影意义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71500" y="2000250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艺术与历史的交融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71500" y="2247900"/>
            <a:ext cx="24130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《1921》以卓越的艺术手法，生动再现了中国共产党成立的历史瞬间，展现了革命先辈的英勇事迹，是一部集历史教育与艺术审美于一体的佳作。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3365500" y="2000250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精神洗礼与思想启迪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365500" y="2247900"/>
            <a:ext cx="241300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观影不仅是一次视觉盛宴，更是一场深刻的精神洗礼。它激发了我们的爱国情怀，增强了历史使命感，引导我们思考个人与国家的关系，以及如何为社会进步贡献力量。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159500" y="2000250"/>
            <a:ext cx="2413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行动的呼唤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159500" y="2247900"/>
            <a:ext cx="24130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电影鼓励我们以革命先辈为榜样，坚定理想信念，勇于担当，积极进取，为实现中华民族伟大复兴的中国梦而不懈奋斗，让革命精神在新时代绽放光彩。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571" b="3571"/>
          <a:stretch/>
        </p:blipFill>
        <p:spPr>
          <a:xfrm>
            <a:off x="0" y="0"/>
            <a:ext cx="9144000" cy="12382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285750"/>
            <a:ext cx="800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传承革命精神与未来展望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742950"/>
            <a:ext cx="800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81000" y="1428750"/>
            <a:ext cx="8382000" cy="27574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95313" y="3190875"/>
            <a:ext cx="23622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继承革命精神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595313" y="3481388"/>
            <a:ext cx="2362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继承并发扬革命先辈们的坚定信念与勇于担当的精神，将其融入日常生活与工作中。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595313" y="2328863"/>
            <a:ext cx="23622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树立远大理想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95313" y="2619375"/>
            <a:ext cx="2362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当代青年需以革命先辈为榜样，树立远大理想，勤奋学习，提升自我。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595313" y="1466850"/>
            <a:ext cx="23622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勇于创新奋斗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595313" y="1757362"/>
            <a:ext cx="2362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勇于创新，为实现中华民族伟大复兴的中国梦不懈奋斗。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6186488" y="1466850"/>
            <a:ext cx="23622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党的坚强领导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6186488" y="1757362"/>
            <a:ext cx="2362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在党的坚强领导下，我们有信心实现国家的长足进步与人民的幸福生活。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6186488" y="2328863"/>
            <a:ext cx="23622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展现大国风范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6186488" y="2619375"/>
            <a:ext cx="2362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让中国在国际舞台上发挥更大作用，展现大国风范与担当。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186488" y="3190875"/>
            <a:ext cx="2362200" cy="252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共创辉煌未来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6186488" y="3481388"/>
            <a:ext cx="2362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面向未来，我们应保持高昂的斗志与坚定的信念，勇往直前，为实现中华民族伟大复兴的宏伟目标而努力。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2014538"/>
            <a:ext cx="80010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3750" b="1" dirty="0">
                <a:solidFill>
                  <a:srgbClr val="0077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THANKS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571500" y="3014663"/>
            <a:ext cx="604838" cy="114300"/>
          </a:xfrm>
          <a:prstGeom prst="rect">
            <a:avLst/>
          </a:prstGeom>
          <a:solidFill>
            <a:srgbClr val="00773D"/>
          </a:solidFill>
          <a:ln/>
        </p:spPr>
      </p:sp>
      <p:sp>
        <p:nvSpPr>
          <p:cNvPr id="5" name="Text 2"/>
          <p:cNvSpPr/>
          <p:nvPr/>
        </p:nvSpPr>
        <p:spPr>
          <a:xfrm>
            <a:off x="571500" y="3462337"/>
            <a:ext cx="8001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PPT内容由通义AI生成，访问tongyi.ai智能生成更多PPT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2025-04-18T06:36:22Z</dcterms:created>
  <dcterms:modified xsi:type="dcterms:W3CDTF">2025-04-18T06:36:22Z</dcterms:modified>
</cp:coreProperties>
</file>